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258" r:id="rId5"/>
    <p:sldId id="259" r:id="rId6"/>
    <p:sldId id="31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1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4" r:id="rId29"/>
    <p:sldId id="280" r:id="rId30"/>
    <p:sldId id="281" r:id="rId31"/>
    <p:sldId id="282" r:id="rId32"/>
    <p:sldId id="283" r:id="rId33"/>
    <p:sldId id="284" r:id="rId34"/>
    <p:sldId id="289" r:id="rId35"/>
    <p:sldId id="315" r:id="rId36"/>
    <p:sldId id="285" r:id="rId37"/>
    <p:sldId id="316" r:id="rId38"/>
    <p:sldId id="286" r:id="rId39"/>
    <p:sldId id="287" r:id="rId40"/>
    <p:sldId id="317" r:id="rId41"/>
    <p:sldId id="288" r:id="rId42"/>
    <p:sldId id="290" r:id="rId43"/>
    <p:sldId id="291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292" r:id="rId52"/>
    <p:sldId id="293" r:id="rId53"/>
    <p:sldId id="318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105F3-E187-43AA-B2B3-CDBF9AB19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B8C39BC-9D92-4550-8089-3C10180F5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FC534B1-8CAB-451E-B8EB-345D467A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CCD7E0-1AD5-47A1-9BE8-30A15109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866A865-008C-4399-84E0-D4B2973B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1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89C168-DFF8-452C-A496-A008A79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64585D5-A849-4F75-B3A1-219DFC17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7BB73C0-1C96-4194-9BB2-24EEC223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FDF38F6-8F82-4DCD-91EA-23722884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063FDBB-9537-4D28-A0FF-62705584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8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653CE5A-2369-4577-9958-15B14FC83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4BC1989-80B1-4A61-A12E-B2080BE92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EB90977-7E61-46CD-8C28-4F9CFE1B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A1029D-9629-4FD4-BFF8-49E4B77B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4EAF180-82DA-4FF6-A727-6A50B54D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66FB43-D0A1-438E-9D70-68BCF19A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3E9D1D-126B-47A6-8D8F-881E35F33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501B17-B7D5-41E2-9B6C-FCED315B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0C15C3-B395-424B-B494-630188F9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25C6E7-C4FC-47C9-9FBF-6BD7EAB5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7D6EC1-1C77-4569-86B2-244D626D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83A2CE-5288-4690-B845-D13DCFDD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CDABAD-9789-4F7F-BEA2-C51058E3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9849BF9-9560-4963-8E6A-7CCE1061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5AB690-975B-45E5-9CA7-4ED466CB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0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323FE7-7EED-4778-92B0-5037440E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5D1805-7D7A-46F3-AF0C-EA6A1F497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14E8345-376B-4CB6-99DE-A190A00DD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6EB99FE-688A-4136-A764-D3717600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E631AE1-D85E-439D-80E1-EEE80903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8F80FF5-D165-476E-A67F-9FE07E0B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193C7F-2CBA-4F80-BDAB-26CB8FA2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C59EF-6E20-43C1-9A4E-A0AC9A661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B4B509E-5A2C-4BAA-AABE-6DAE63052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349A56F-644D-460B-AC1E-881DE0A6E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C6D07EE-CBD0-4F96-86FC-B50F7FF03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EA57E84-55F6-4BF6-9D1E-2A322D7E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63F2B77-64B5-48B6-A40D-F36EDED1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0A46894-CDCA-4D64-B964-CE021B97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EC2886-23FF-456A-909C-50C4EDA6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22AC329-677F-4698-B196-4C9EB84A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A6DEDCB-F6F6-46AC-89E0-DA00419D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2938D44-27F2-4355-9610-1BE1AEAD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EABA30-B160-4AC8-986A-C4A255C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016DD0-A62D-48CF-91F3-B5DC8DF0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53D4729-34FE-4C8F-A3AB-1CAB4518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9058CE-25C2-481B-AC20-38B518C2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A08A62-BC99-4FC6-9177-3A49B0D8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00B4974-9E5F-4EA6-B31D-A86A7772C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513A59E-7845-4021-A873-CCD8C1B9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A6A8F49-66B7-4903-B2A1-77126B2F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CB06A0F-26DC-4A35-A75C-407D0882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5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AC738-A0F9-4D5F-A5BA-5BFD70C2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0D0556F-8C80-4523-AA34-9054C893B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DFD3F02-C403-49B4-A4B6-0875B2B9C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99C627D-B519-4618-93B6-D7072FB1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0FB14E1-2C18-4761-A520-B726C051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043216-A36D-42B1-B468-31DAE17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3E4810E-C437-4C6C-8790-20765988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51D7ED-0559-442C-86EB-695FFB98F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58D6A42-DC0C-45A9-B86F-E35E0C5CD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32A56-EE1C-40A3-8A55-0ADF0981406C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D9A02DF-B801-4B4A-9967-F0AF12E26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C3EBE6-3495-484F-83D0-4794C5A6A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4A5BB-3C2B-4FF8-A84A-0CB30C86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9691B-79CD-4678-85FE-9347766B6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4000" dirty="0"/>
              <a:t>Ukázka přihlašování uživatelů</a:t>
            </a:r>
            <a:br>
              <a:rPr lang="cs-CZ" sz="4000" dirty="0"/>
            </a:br>
            <a:r>
              <a:rPr lang="cs-CZ" sz="4000" dirty="0"/>
              <a:t>s možností obnovy zapomenutého hesla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843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2EC1AC-EB3A-4B04-BA88-A7433194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7C2F63-A483-4BCF-AC97-60F07E76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79DEB2-A907-479C-A516-7D0B3ABB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AB86B1E-89F5-4B9E-8B02-705963F1FB1E}"/>
              </a:ext>
            </a:extLst>
          </p:cNvPr>
          <p:cNvSpPr/>
          <p:nvPr/>
        </p:nvSpPr>
        <p:spPr>
          <a:xfrm>
            <a:off x="4099669" y="2226365"/>
            <a:ext cx="1996331" cy="2252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C63EBFA-605A-4ED4-A826-CCA8FE9005FD}"/>
              </a:ext>
            </a:extLst>
          </p:cNvPr>
          <p:cNvSpPr txBox="1"/>
          <p:nvPr/>
        </p:nvSpPr>
        <p:spPr>
          <a:xfrm>
            <a:off x="6308035" y="2505670"/>
            <a:ext cx="48237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úspěšně dokončené instalaci nám v projektu přibyla složka „vendor“ a v </a:t>
            </a:r>
            <a:r>
              <a:rPr lang="cs-CZ" dirty="0" err="1"/>
              <a:t>composer.json</a:t>
            </a:r>
            <a:r>
              <a:rPr lang="cs-CZ" dirty="0"/>
              <a:t> máme uvedený požadavek na „</a:t>
            </a:r>
            <a:r>
              <a:rPr lang="cs-CZ" dirty="0" err="1"/>
              <a:t>phpmailer</a:t>
            </a:r>
            <a:r>
              <a:rPr lang="cs-CZ" dirty="0"/>
              <a:t>/</a:t>
            </a:r>
            <a:r>
              <a:rPr lang="cs-CZ" dirty="0" err="1"/>
              <a:t>phpmailer</a:t>
            </a:r>
            <a:r>
              <a:rPr lang="cs-CZ" dirty="0"/>
              <a:t>“.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C95897E-E16C-4276-89FA-6B52FAD86CE3}"/>
              </a:ext>
            </a:extLst>
          </p:cNvPr>
          <p:cNvSpPr/>
          <p:nvPr/>
        </p:nvSpPr>
        <p:spPr>
          <a:xfrm>
            <a:off x="302921" y="1101897"/>
            <a:ext cx="969287" cy="2228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FA03D1-FEBC-4268-ADA0-A05CA016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A81271-950D-4D63-BFF3-F8C50C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C7CA13F-B4D4-4E34-9998-39D6418B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3F498F4-A951-47DB-B0F8-FB37C79CB658}"/>
              </a:ext>
            </a:extLst>
          </p:cNvPr>
          <p:cNvSpPr/>
          <p:nvPr/>
        </p:nvSpPr>
        <p:spPr>
          <a:xfrm>
            <a:off x="3543078" y="915262"/>
            <a:ext cx="6290035" cy="145687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217D181-F899-4F22-86AC-FFB85E31F917}"/>
              </a:ext>
            </a:extLst>
          </p:cNvPr>
          <p:cNvSpPr txBox="1"/>
          <p:nvPr/>
        </p:nvSpPr>
        <p:spPr>
          <a:xfrm>
            <a:off x="7315201" y="2507076"/>
            <a:ext cx="430364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další si do aplikace přidáme soubor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db.php</a:t>
            </a:r>
            <a:r>
              <a:rPr lang="cs-CZ" dirty="0"/>
              <a:t>“, který obsahuje nám již dobře známou definici připojení k databázi.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35447-0957-4B11-8C72-F80485AF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62E02A-4005-4F28-B2B5-0488DB05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950C548-09EC-4005-986F-8B715A2D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0870EF26-EE34-46B7-A245-1905C80586DC}"/>
              </a:ext>
            </a:extLst>
          </p:cNvPr>
          <p:cNvSpPr/>
          <p:nvPr/>
        </p:nvSpPr>
        <p:spPr>
          <a:xfrm>
            <a:off x="3622591" y="935745"/>
            <a:ext cx="6131009" cy="41663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8C06440-4FC7-4AFD-8566-DF438AEB15C2}"/>
              </a:ext>
            </a:extLst>
          </p:cNvPr>
          <p:cNvSpPr txBox="1"/>
          <p:nvPr/>
        </p:nvSpPr>
        <p:spPr>
          <a:xfrm>
            <a:off x="1461051" y="5103674"/>
            <a:ext cx="1073094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do aplikace doplníme soubor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user.php</a:t>
            </a:r>
            <a:r>
              <a:rPr lang="cs-CZ" dirty="0"/>
              <a:t>“, který zajistí načtení všech závislostí a zároveň nám v případě přihlášeného uživatele ověří, zda může zůstat nadále přihlášen.</a:t>
            </a:r>
          </a:p>
          <a:p>
            <a:endParaRPr lang="cs-CZ" dirty="0"/>
          </a:p>
          <a:p>
            <a:r>
              <a:rPr lang="cs-CZ" dirty="0"/>
              <a:t>Tento soubor tedy nejprve spustí session a načte připojení k databázi a závislosti načítané </a:t>
            </a:r>
            <a:r>
              <a:rPr lang="cs-CZ" dirty="0" err="1"/>
              <a:t>composerem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se podíváme, zda máme v SESSION uložené </a:t>
            </a:r>
            <a:r>
              <a:rPr lang="cs-CZ" dirty="0" err="1"/>
              <a:t>user_id</a:t>
            </a:r>
            <a:r>
              <a:rPr lang="cs-CZ" dirty="0"/>
              <a:t> a ověříme jej v databázi.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3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DE4603-D0BB-401B-98BB-AA2942BE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3D9E1A-A046-40C0-9DB9-ADCB0E4C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72295E2-D8DF-4058-804C-C8B1C1BB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531342A5-4506-4609-B86F-8B5791313CAC}"/>
              </a:ext>
            </a:extLst>
          </p:cNvPr>
          <p:cNvSpPr/>
          <p:nvPr/>
        </p:nvSpPr>
        <p:spPr>
          <a:xfrm>
            <a:off x="3622591" y="935745"/>
            <a:ext cx="6131009" cy="351698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2FFCC1B-1C13-498E-94BC-7182B86EF0F2}"/>
              </a:ext>
            </a:extLst>
          </p:cNvPr>
          <p:cNvSpPr txBox="1"/>
          <p:nvPr/>
        </p:nvSpPr>
        <p:spPr>
          <a:xfrm>
            <a:off x="6735416" y="4280575"/>
            <a:ext cx="5456584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Základní pomocné soubory s funkcemi bychom měli. Ještě je potřeba začít vytvářet základní strukturu generovaných HTML stránek.</a:t>
            </a:r>
          </a:p>
          <a:p>
            <a:endParaRPr lang="cs-CZ" dirty="0"/>
          </a:p>
          <a:p>
            <a:r>
              <a:rPr lang="cs-CZ" dirty="0"/>
              <a:t>Vytvoříme si tedy soubor </a:t>
            </a:r>
            <a:r>
              <a:rPr lang="cs-CZ" dirty="0" err="1"/>
              <a:t>registration.php</a:t>
            </a:r>
            <a:r>
              <a:rPr lang="cs-CZ" dirty="0"/>
              <a:t>, ve kterém je zatím prázdná HTML stránka s </a:t>
            </a:r>
            <a:r>
              <a:rPr lang="cs-CZ" dirty="0" err="1"/>
              <a:t>Bootstrapu</a:t>
            </a:r>
            <a:r>
              <a:rPr lang="cs-CZ" dirty="0"/>
              <a:t> pro jednodušší stylování.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73F61D-C855-4B49-9ED1-B110D4AB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42E401-22BE-41B0-8DA8-2347E633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8B6DD48-ABC3-4FB1-BCE6-4A60075A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E775A02-2690-4E3A-9D30-6A96CF990BEB}"/>
              </a:ext>
            </a:extLst>
          </p:cNvPr>
          <p:cNvSpPr/>
          <p:nvPr/>
        </p:nvSpPr>
        <p:spPr>
          <a:xfrm>
            <a:off x="3622591" y="935745"/>
            <a:ext cx="6714105" cy="24932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89A7ED6-3A54-4B0B-AA6E-49F947AD7F6E}"/>
              </a:ext>
            </a:extLst>
          </p:cNvPr>
          <p:cNvSpPr txBox="1"/>
          <p:nvPr/>
        </p:nvSpPr>
        <p:spPr>
          <a:xfrm>
            <a:off x="7154516" y="3563937"/>
            <a:ext cx="461838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vytvořeného základu HTML stránky následně oddělíme část s generováním hlavičky stránek a přemístíme ji do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header.php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4F7443-B12E-42FA-A8AB-C4D2C62A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942BF4-F7A3-4747-9BE5-53FC38AC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3D10401-51C2-4932-9B4C-173A751E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A53F810-B7A2-441D-9422-5A57FCDD8F26}"/>
              </a:ext>
            </a:extLst>
          </p:cNvPr>
          <p:cNvSpPr/>
          <p:nvPr/>
        </p:nvSpPr>
        <p:spPr>
          <a:xfrm>
            <a:off x="3622591" y="935745"/>
            <a:ext cx="1108435" cy="6147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9CFD4F1-7DC5-4E54-BEF3-6074BBE62EC5}"/>
              </a:ext>
            </a:extLst>
          </p:cNvPr>
          <p:cNvSpPr txBox="1"/>
          <p:nvPr/>
        </p:nvSpPr>
        <p:spPr>
          <a:xfrm>
            <a:off x="4981159" y="1324768"/>
            <a:ext cx="474593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Stejnou operaci pak provedeme s koncem HTML stránky, který bude v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footer.php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0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71A3A-3106-47A5-8387-86A5C25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5C44B37-FC4D-4408-A32C-D3031790C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7D37352-F4B9-4B34-990E-D77C7F41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F6F9C40-C287-4105-8283-0636E1FF64DE}"/>
              </a:ext>
            </a:extLst>
          </p:cNvPr>
          <p:cNvSpPr/>
          <p:nvPr/>
        </p:nvSpPr>
        <p:spPr>
          <a:xfrm>
            <a:off x="3622591" y="935745"/>
            <a:ext cx="2658939" cy="21387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B815483-4E54-41E4-84A6-544B5CBBFF6B}"/>
              </a:ext>
            </a:extLst>
          </p:cNvPr>
          <p:cNvSpPr txBox="1"/>
          <p:nvPr/>
        </p:nvSpPr>
        <p:spPr>
          <a:xfrm>
            <a:off x="6491906" y="1296492"/>
            <a:ext cx="4861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ověření tohoto rozdělení si sestavíme stránku </a:t>
            </a:r>
            <a:r>
              <a:rPr lang="cs-CZ" dirty="0" err="1"/>
              <a:t>registration.php</a:t>
            </a:r>
            <a:r>
              <a:rPr lang="cs-CZ" dirty="0"/>
              <a:t> zpět dohromady a zkontrolujeme její vzhled v prohlížeči.</a:t>
            </a:r>
          </a:p>
          <a:p>
            <a:endParaRPr lang="cs-CZ" dirty="0"/>
          </a:p>
          <a:p>
            <a:r>
              <a:rPr lang="cs-CZ" dirty="0"/>
              <a:t>Poté se již budeme moct pustit do psaní samotného obsahu registrace nových uživatelů.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4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1E532F-AB2A-4916-BD7F-F07F4B1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Registrace nového uživatele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0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ACBB99-E8A6-4CE1-AA1A-98B5EF6D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FA9AD0-DCBF-4F4F-8A49-43F418BE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258BD8-CAF8-4C16-8ECC-61C4C8D7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A5382460-9EF2-4CD5-AA3B-88FB4CE8F774}"/>
              </a:ext>
            </a:extLst>
          </p:cNvPr>
          <p:cNvSpPr/>
          <p:nvPr/>
        </p:nvSpPr>
        <p:spPr>
          <a:xfrm>
            <a:off x="2813268" y="1799569"/>
            <a:ext cx="5866906" cy="40711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A2B53E0-A596-4598-A688-71B13325E72F}"/>
              </a:ext>
            </a:extLst>
          </p:cNvPr>
          <p:cNvSpPr txBox="1"/>
          <p:nvPr/>
        </p:nvSpPr>
        <p:spPr>
          <a:xfrm>
            <a:off x="6915976" y="468864"/>
            <a:ext cx="4861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ve stránce </a:t>
            </a:r>
            <a:r>
              <a:rPr lang="cs-CZ" dirty="0" err="1"/>
              <a:t>registration.php</a:t>
            </a:r>
            <a:r>
              <a:rPr lang="cs-CZ" dirty="0"/>
              <a:t> vytvoříme základ HTML formuláře pro zadání potřebných údajů – tj. jména, e-mailu a 2x hesla.</a:t>
            </a:r>
          </a:p>
          <a:p>
            <a:endParaRPr lang="cs-CZ" dirty="0"/>
          </a:p>
          <a:p>
            <a:r>
              <a:rPr lang="cs-CZ" dirty="0"/>
              <a:t>Doplníme také odkazy pro přihlášení a vrácení se zpět na </a:t>
            </a:r>
            <a:r>
              <a:rPr lang="cs-CZ" dirty="0" err="1"/>
              <a:t>homepage</a:t>
            </a:r>
            <a:r>
              <a:rPr lang="cs-CZ" dirty="0"/>
              <a:t> bez registrace.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8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A36333-590B-41F5-937E-3160520D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68A97C-348B-4705-8F19-74DA9E1B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CC9A74-0C35-43FD-8BC5-B37DF672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4D70EE6-4333-4230-9B11-B1EAA7488F1F}"/>
              </a:ext>
            </a:extLst>
          </p:cNvPr>
          <p:cNvSpPr/>
          <p:nvPr/>
        </p:nvSpPr>
        <p:spPr>
          <a:xfrm>
            <a:off x="2773511" y="1492113"/>
            <a:ext cx="1268402" cy="4824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104DD08-BC72-475B-B93D-F79F82DCF0F5}"/>
              </a:ext>
            </a:extLst>
          </p:cNvPr>
          <p:cNvSpPr txBox="1"/>
          <p:nvPr/>
        </p:nvSpPr>
        <p:spPr>
          <a:xfrm>
            <a:off x="5590759" y="1324768"/>
            <a:ext cx="482894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Takto vytvořený základ formuláře nám zatím stačí. Přesuneme se do PHP kódu na začátku stránky a postupně doplníme kód pro jeho zpracování.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2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BF3884-335B-43F1-9283-63C9CC07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Příprava databáze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5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5C4043-6B72-4030-8D75-E9A12D2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6C637E-1F60-47CC-B7B3-B0603C1A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9F1A65-0D89-4C8C-AFEE-8257F631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8FBEB0D-8731-41EA-9AAD-4FF5EA1415B0}"/>
              </a:ext>
            </a:extLst>
          </p:cNvPr>
          <p:cNvSpPr/>
          <p:nvPr/>
        </p:nvSpPr>
        <p:spPr>
          <a:xfrm>
            <a:off x="2786764" y="1561029"/>
            <a:ext cx="4024853" cy="24543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B3B78FC-A13F-4FF7-9D08-C75DF6C1D020}"/>
              </a:ext>
            </a:extLst>
          </p:cNvPr>
          <p:cNvSpPr txBox="1"/>
          <p:nvPr/>
        </p:nvSpPr>
        <p:spPr>
          <a:xfrm>
            <a:off x="6974289" y="1690688"/>
            <a:ext cx="4861893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do stránky doplníme kontrolu, jestli již uživatel není přihlášen. Pokud ano, tak jej rovnou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Pro zpracování formuláře si připravíme pole </a:t>
            </a:r>
            <a:r>
              <a:rPr lang="en-US" dirty="0"/>
              <a:t>$errors</a:t>
            </a:r>
            <a:r>
              <a:rPr lang="cs-CZ" dirty="0"/>
              <a:t> pro ukládání chyb a podmínku ověřující, zda nám přišla nějaká data metodou POST.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6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D26F142-A1E8-42B3-B4C5-0127E216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10E7B36-075A-4394-BFFE-3E74DBAFCE5D}"/>
              </a:ext>
            </a:extLst>
          </p:cNvPr>
          <p:cNvSpPr/>
          <p:nvPr/>
        </p:nvSpPr>
        <p:spPr>
          <a:xfrm>
            <a:off x="2919285" y="3233529"/>
            <a:ext cx="3733306" cy="11396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E3FE104-9787-4519-9F39-5038599FC9C2}"/>
              </a:ext>
            </a:extLst>
          </p:cNvPr>
          <p:cNvSpPr txBox="1"/>
          <p:nvPr/>
        </p:nvSpPr>
        <p:spPr>
          <a:xfrm>
            <a:off x="6841768" y="3233529"/>
            <a:ext cx="4861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Postupně doplníme kontroly údajů očekávaných ve formuláři. Pokud není daný údaj vyplněn správně, uložíme si do pole </a:t>
            </a:r>
            <a:r>
              <a:rPr lang="en-US" dirty="0"/>
              <a:t>$</a:t>
            </a:r>
            <a:r>
              <a:rPr lang="cs-CZ" dirty="0" err="1"/>
              <a:t>errors</a:t>
            </a:r>
            <a:r>
              <a:rPr lang="cs-CZ" dirty="0"/>
              <a:t> popis chyby.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19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8934B3-4218-49B1-90DA-9495AD1B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1A1EE9-1370-469A-B1BE-D6EEC710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CD5FFF2-7FED-4397-A749-EAECBA99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5500184-3F9A-40C8-A08D-7EFF6B4C0A5B}"/>
              </a:ext>
            </a:extLst>
          </p:cNvPr>
          <p:cNvSpPr/>
          <p:nvPr/>
        </p:nvSpPr>
        <p:spPr>
          <a:xfrm>
            <a:off x="2906032" y="2289313"/>
            <a:ext cx="5151289" cy="282602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6CD63E-EAA1-40E8-AAA3-17D985ACC23D}"/>
              </a:ext>
            </a:extLst>
          </p:cNvPr>
          <p:cNvSpPr txBox="1"/>
          <p:nvPr/>
        </p:nvSpPr>
        <p:spPr>
          <a:xfrm>
            <a:off x="6096000" y="4722821"/>
            <a:ext cx="4861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 ohledem na to, že e-mail používáme jako unikátní identifikátor, doplníme také kontrolu, zda již není uživatel se stejným e-mailem registrován.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9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CF3FF0-0D63-4215-A36C-8A407305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EA1649-513D-4D96-8F00-17FAA738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98200C-B339-4204-8FF7-83357829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5D52DBA-70D6-421F-8FC2-4CCE7004F7AA}"/>
              </a:ext>
            </a:extLst>
          </p:cNvPr>
          <p:cNvSpPr/>
          <p:nvPr/>
        </p:nvSpPr>
        <p:spPr>
          <a:xfrm>
            <a:off x="2919284" y="2782955"/>
            <a:ext cx="4382663" cy="153725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C69B6EE-98F8-46FB-973A-F9AF9D4939EA}"/>
              </a:ext>
            </a:extLst>
          </p:cNvPr>
          <p:cNvSpPr txBox="1"/>
          <p:nvPr/>
        </p:nvSpPr>
        <p:spPr>
          <a:xfrm>
            <a:off x="7431657" y="2848067"/>
            <a:ext cx="448884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 hesla pak budeme kontrolovat nejen jeho odpovídající složitost, ale také to, zda se obě zadaná hesla shodují (kvůli riziku překlepů).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6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E42B3D3B-5132-4E7E-9459-956792EE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C5B8CF1-A52C-40AA-925D-1B5C668FFA8B}"/>
              </a:ext>
            </a:extLst>
          </p:cNvPr>
          <p:cNvSpPr/>
          <p:nvPr/>
        </p:nvSpPr>
        <p:spPr>
          <a:xfrm>
            <a:off x="971216" y="2190785"/>
            <a:ext cx="6609027" cy="35150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E9DB801-F937-4581-84C9-B74A14D9665C}"/>
              </a:ext>
            </a:extLst>
          </p:cNvPr>
          <p:cNvSpPr txBox="1"/>
          <p:nvPr/>
        </p:nvSpPr>
        <p:spPr>
          <a:xfrm>
            <a:off x="6228523" y="4001294"/>
            <a:ext cx="5963478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ve formuláři žádné chyby nevyskytly (tj. pole s popisy chyb zůstalo prázdné), uložíme údaje nového uživatele do databáze.</a:t>
            </a:r>
            <a:r>
              <a:rPr lang="en-US" dirty="0"/>
              <a:t> </a:t>
            </a:r>
            <a:r>
              <a:rPr lang="cs-CZ" dirty="0"/>
              <a:t>Před uložením heslo zašifrujeme funkcí </a:t>
            </a:r>
            <a:r>
              <a:rPr lang="cs-CZ" dirty="0" err="1"/>
              <a:t>password_hash</a:t>
            </a:r>
            <a:r>
              <a:rPr lang="en-US" dirty="0"/>
              <a:t>().</a:t>
            </a:r>
            <a:endParaRPr lang="cs-CZ" dirty="0"/>
          </a:p>
          <a:p>
            <a:endParaRPr lang="cs-CZ" dirty="0"/>
          </a:p>
          <a:p>
            <a:r>
              <a:rPr lang="cs-CZ" dirty="0"/>
              <a:t>Poté uživatele rovnou jej i přihlásíme, abychom jej hned na další stránce zbytečně znovu nenutili vyplňovat e-mail a heslo.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8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95AAFA-690B-45C5-8400-48D7BA9D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328AA1-FDC8-4616-945C-9AB4FB70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E10E75-6826-49B1-AF84-8B41BBBB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E8FDA3-6786-41B0-9784-D0DA386A382A}"/>
              </a:ext>
            </a:extLst>
          </p:cNvPr>
          <p:cNvSpPr/>
          <p:nvPr/>
        </p:nvSpPr>
        <p:spPr>
          <a:xfrm>
            <a:off x="1116990" y="2579275"/>
            <a:ext cx="8013758" cy="9458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6A62B50-A204-41C3-9636-ED0EFCF22B0B}"/>
              </a:ext>
            </a:extLst>
          </p:cNvPr>
          <p:cNvSpPr txBox="1"/>
          <p:nvPr/>
        </p:nvSpPr>
        <p:spPr>
          <a:xfrm>
            <a:off x="7225413" y="3660015"/>
            <a:ext cx="454748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formuláři se ale chyby samozřejmě vyskytnout mohly. (Proto jsme jej také kontrolovali.)</a:t>
            </a:r>
          </a:p>
          <a:p>
            <a:endParaRPr lang="cs-CZ" dirty="0"/>
          </a:p>
          <a:p>
            <a:r>
              <a:rPr lang="cs-CZ" dirty="0"/>
              <a:t>Vrátíme se tedy k HTML zápisu registračního formuláře a doplníme do něj výpis chyb a také předvyplníme uživatelem odeslané hodnoty – nejprve pro pole „</a:t>
            </a:r>
            <a:r>
              <a:rPr lang="cs-CZ" dirty="0" err="1"/>
              <a:t>name</a:t>
            </a:r>
            <a:r>
              <a:rPr lang="cs-CZ" dirty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8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3D07AA-DD93-4549-B372-B87E23D4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452C23-1472-426D-94D9-F9A252E6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83BBD0-233A-4A19-ABC3-4C3384D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AC74D82-BD60-4F4D-985B-EDDE6E755FE8}"/>
              </a:ext>
            </a:extLst>
          </p:cNvPr>
          <p:cNvSpPr/>
          <p:nvPr/>
        </p:nvSpPr>
        <p:spPr>
          <a:xfrm>
            <a:off x="1116990" y="3440668"/>
            <a:ext cx="8331810" cy="94580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74356B1-31E4-4E1F-AD75-583EEB98A73C}"/>
              </a:ext>
            </a:extLst>
          </p:cNvPr>
          <p:cNvSpPr txBox="1"/>
          <p:nvPr/>
        </p:nvSpPr>
        <p:spPr>
          <a:xfrm>
            <a:off x="7175056" y="4521408"/>
            <a:ext cx="454748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podstatě totožně pak bude vypadat výpis chyb a uživatelem zadané hodnoty pro e-mail.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A8EC8E-4D84-400E-8ED8-FC3074EB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58090D-006D-493F-BB5C-160D76CC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3DAF624-34E0-4906-8662-1195C934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C16D3BA-9E50-47AC-9EBB-1FE842055951}"/>
              </a:ext>
            </a:extLst>
          </p:cNvPr>
          <p:cNvSpPr/>
          <p:nvPr/>
        </p:nvSpPr>
        <p:spPr>
          <a:xfrm>
            <a:off x="1130241" y="2689375"/>
            <a:ext cx="9444994" cy="739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7582771-5010-4396-BBDC-63AD04D8AB29}"/>
              </a:ext>
            </a:extLst>
          </p:cNvPr>
          <p:cNvSpPr txBox="1"/>
          <p:nvPr/>
        </p:nvSpPr>
        <p:spPr>
          <a:xfrm>
            <a:off x="7410943" y="4816268"/>
            <a:ext cx="454748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doplníme výpisy chyb pro heslo a jeho potvrzení.</a:t>
            </a:r>
          </a:p>
          <a:p>
            <a:endParaRPr lang="en-US" dirty="0"/>
          </a:p>
          <a:p>
            <a:r>
              <a:rPr lang="cs-CZ" dirty="0"/>
              <a:t>POZOR: U hesel hodnotu nikdy nevyplňujeme</a:t>
            </a:r>
            <a:r>
              <a:rPr lang="en-US" dirty="0"/>
              <a:t>!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B3C3C41-DD9F-4EB7-814C-C034D4BF9532}"/>
              </a:ext>
            </a:extLst>
          </p:cNvPr>
          <p:cNvSpPr/>
          <p:nvPr/>
        </p:nvSpPr>
        <p:spPr>
          <a:xfrm>
            <a:off x="1123615" y="3941706"/>
            <a:ext cx="9444994" cy="739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7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8A14B-B19B-4C5C-91D8-32566E16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Přihlašování uživatelů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4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4664A-90CB-4A02-AFB2-261BB277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54F278-8168-4A68-BC4B-80B230BF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9C880F2-A269-43E3-815F-1716103B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B9CDA4F-1A1C-4B72-99B4-F331073B517E}"/>
              </a:ext>
            </a:extLst>
          </p:cNvPr>
          <p:cNvSpPr txBox="1"/>
          <p:nvPr/>
        </p:nvSpPr>
        <p:spPr>
          <a:xfrm>
            <a:off x="7281073" y="1063954"/>
            <a:ext cx="454748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Registraci</a:t>
            </a:r>
            <a:r>
              <a:rPr lang="en-US" dirty="0"/>
              <a:t> m</a:t>
            </a:r>
            <a:r>
              <a:rPr lang="cs-CZ" dirty="0" err="1"/>
              <a:t>áme</a:t>
            </a:r>
            <a:r>
              <a:rPr lang="cs-CZ" dirty="0"/>
              <a:t> hotovou, podíváme se tedy na stránku </a:t>
            </a:r>
            <a:r>
              <a:rPr lang="cs-CZ" dirty="0" err="1"/>
              <a:t>login.php</a:t>
            </a:r>
            <a:r>
              <a:rPr lang="cs-CZ" dirty="0"/>
              <a:t>, kterou budeme používat pro přihlašování.</a:t>
            </a:r>
          </a:p>
          <a:p>
            <a:endParaRPr lang="cs-CZ" dirty="0"/>
          </a:p>
          <a:p>
            <a:r>
              <a:rPr lang="cs-CZ" dirty="0"/>
              <a:t>Nejprve si připravíme základ stránky s ověřením, zda již uživatel není přihlášen.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673B00C-0990-4E13-A5EA-FAA09D572D5B}"/>
              </a:ext>
            </a:extLst>
          </p:cNvPr>
          <p:cNvSpPr/>
          <p:nvPr/>
        </p:nvSpPr>
        <p:spPr>
          <a:xfrm>
            <a:off x="2637183" y="927652"/>
            <a:ext cx="4547487" cy="405516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6287F71-965A-4CE8-B5DD-DA66314E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7CCC60E-551F-4F53-BA65-6CD321918F5E}"/>
              </a:ext>
            </a:extLst>
          </p:cNvPr>
          <p:cNvSpPr txBox="1"/>
          <p:nvPr/>
        </p:nvSpPr>
        <p:spPr>
          <a:xfrm>
            <a:off x="6096000" y="4369496"/>
            <a:ext cx="5954973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této prezentace si vytvoříme základ aplikace zajišťující registraci a přihlašování uživatelů, včetně možnosti zapomenutého hesla.</a:t>
            </a:r>
          </a:p>
          <a:p>
            <a:endParaRPr lang="cs-CZ" dirty="0"/>
          </a:p>
          <a:p>
            <a:r>
              <a:rPr lang="cs-CZ" dirty="0"/>
              <a:t>Začneme tím, že se přihlásíme do </a:t>
            </a:r>
            <a:r>
              <a:rPr lang="cs-CZ" dirty="0" err="1"/>
              <a:t>phpMyAdminu</a:t>
            </a:r>
            <a:r>
              <a:rPr lang="cs-CZ" dirty="0"/>
              <a:t> a vytvoříme tabulku „</a:t>
            </a:r>
            <a:r>
              <a:rPr lang="cs-CZ" dirty="0" err="1"/>
              <a:t>users</a:t>
            </a:r>
            <a:r>
              <a:rPr lang="cs-CZ" dirty="0"/>
              <a:t>“, do které budeme ukládat údaje uživatelů.</a:t>
            </a:r>
          </a:p>
          <a:p>
            <a:r>
              <a:rPr lang="cs-CZ" dirty="0"/>
              <a:t>Pro přihlašování budeme používat kombinaci e-mailu a hesla.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34A5D7E-589D-4FB1-B096-0DDAF8DF094B}"/>
              </a:ext>
            </a:extLst>
          </p:cNvPr>
          <p:cNvSpPr/>
          <p:nvPr/>
        </p:nvSpPr>
        <p:spPr>
          <a:xfrm>
            <a:off x="27296" y="1324768"/>
            <a:ext cx="10235820" cy="25784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4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07FF03-A2CD-4093-B574-364FC6C3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37BE0C-50AD-4B11-9246-784C0FEB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C6CD1DC-680C-4920-BF47-8B30E7BE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A5FFFF-273A-41EC-BA4E-6A3418C8DACD}"/>
              </a:ext>
            </a:extLst>
          </p:cNvPr>
          <p:cNvSpPr txBox="1"/>
          <p:nvPr/>
        </p:nvSpPr>
        <p:spPr>
          <a:xfrm>
            <a:off x="7281073" y="1063954"/>
            <a:ext cx="454748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těla přihlašovací stránky si připravíme HTML základ formuláře pro zadání e-mailu a hesla pro přihlášení. </a:t>
            </a:r>
          </a:p>
          <a:p>
            <a:endParaRPr lang="cs-CZ" dirty="0"/>
          </a:p>
          <a:p>
            <a:r>
              <a:rPr lang="cs-CZ" dirty="0"/>
              <a:t>Následně doplníme také odkazy pro registraci a také pro obnovu zapomenutého hesla.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A958036-EC6B-4445-B73E-5C913CEA1629}"/>
              </a:ext>
            </a:extLst>
          </p:cNvPr>
          <p:cNvSpPr/>
          <p:nvPr/>
        </p:nvSpPr>
        <p:spPr>
          <a:xfrm>
            <a:off x="2822713" y="3048000"/>
            <a:ext cx="5658678" cy="258678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BA57AE-D368-444D-938B-31D27BBF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AC6F68-30C9-4365-99AF-D73DA5D5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BACCAE3-B686-48FF-AE56-CAFC4D97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1BADF7-4FAB-4A4D-A6B0-205BEE3B2760}"/>
              </a:ext>
            </a:extLst>
          </p:cNvPr>
          <p:cNvSpPr txBox="1"/>
          <p:nvPr/>
        </p:nvSpPr>
        <p:spPr>
          <a:xfrm>
            <a:off x="5439021" y="2306884"/>
            <a:ext cx="454748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přihlašovacího formuláře v HTML opět opustíme a přemístíme se o kousek výš, abychom zařídili jeho kontrolu a zpracování.</a:t>
            </a:r>
          </a:p>
          <a:p>
            <a:endParaRPr lang="cs-CZ" dirty="0"/>
          </a:p>
          <a:p>
            <a:r>
              <a:rPr lang="cs-CZ" dirty="0"/>
              <a:t>Všimněte si, že pro záznam chyb nám v tomto případě bude stačit proměnná typu </a:t>
            </a:r>
            <a:r>
              <a:rPr lang="cs-CZ" dirty="0" err="1"/>
              <a:t>boolean</a:t>
            </a:r>
            <a:r>
              <a:rPr lang="cs-CZ" dirty="0"/>
              <a:t>, protože určitě nebudeme chtít vypisovat úplně konkrétní chyby.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E3BD8DA-4ECC-47C8-BF36-E0A5FFED7798}"/>
              </a:ext>
            </a:extLst>
          </p:cNvPr>
          <p:cNvSpPr/>
          <p:nvPr/>
        </p:nvSpPr>
        <p:spPr>
          <a:xfrm>
            <a:off x="2782956" y="2707900"/>
            <a:ext cx="2305879" cy="15062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3FDBA1-C40B-4088-98CF-47FDAD23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27EF30-E19F-4BCA-9376-4FD49B69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2255721-1ECB-440E-B620-B7E06077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E6FAB0A8-E42E-4998-966C-2FA23756F8A4}"/>
              </a:ext>
            </a:extLst>
          </p:cNvPr>
          <p:cNvSpPr/>
          <p:nvPr/>
        </p:nvSpPr>
        <p:spPr>
          <a:xfrm>
            <a:off x="2809461" y="1600341"/>
            <a:ext cx="4916556" cy="37800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167DFE5-0EC8-46D9-B4AF-FBD8EC25107D}"/>
              </a:ext>
            </a:extLst>
          </p:cNvPr>
          <p:cNvSpPr txBox="1"/>
          <p:nvPr/>
        </p:nvSpPr>
        <p:spPr>
          <a:xfrm>
            <a:off x="6856344" y="3876486"/>
            <a:ext cx="4916556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ověření přihlášení načteme se nejprve pokusíme načíst daného uživatele z databáze (podle e-mailu).</a:t>
            </a:r>
          </a:p>
          <a:p>
            <a:endParaRPr lang="cs-CZ" dirty="0"/>
          </a:p>
          <a:p>
            <a:r>
              <a:rPr lang="cs-CZ" dirty="0"/>
              <a:t>Pokud jsme uživatele nalezli, </a:t>
            </a:r>
            <a:r>
              <a:rPr lang="en-US" dirty="0" err="1"/>
              <a:t>ov</a:t>
            </a:r>
            <a:r>
              <a:rPr lang="cs-CZ" dirty="0" err="1"/>
              <a:t>ěříme</a:t>
            </a:r>
            <a:r>
              <a:rPr lang="cs-CZ" dirty="0"/>
              <a:t> správnost zadaného hesla pomocí funkce </a:t>
            </a:r>
            <a:r>
              <a:rPr lang="cs-CZ" dirty="0" err="1"/>
              <a:t>password_verify</a:t>
            </a:r>
            <a:r>
              <a:rPr lang="cs-CZ" dirty="0"/>
              <a:t>().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62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185686-BD0A-48B2-B9C1-94319764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0710C6-D76D-4673-A175-8736055A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0F6212-3B2B-4A36-8E5E-A08F0CBD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DFFE621-E32B-4535-BA27-1A8AF27E52F5}"/>
              </a:ext>
            </a:extLst>
          </p:cNvPr>
          <p:cNvSpPr/>
          <p:nvPr/>
        </p:nvSpPr>
        <p:spPr>
          <a:xfrm>
            <a:off x="3180522" y="3389243"/>
            <a:ext cx="5791200" cy="177910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9F43EC4-6255-4724-B3F6-F1AAA816C1E4}"/>
              </a:ext>
            </a:extLst>
          </p:cNvPr>
          <p:cNvSpPr txBox="1"/>
          <p:nvPr/>
        </p:nvSpPr>
        <p:spPr>
          <a:xfrm>
            <a:off x="6856344" y="1027906"/>
            <a:ext cx="491655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úspěšného ověření hesla daného uživatel přihlásíme (tj. uložíme si jeho údaje do SESSION).</a:t>
            </a:r>
          </a:p>
          <a:p>
            <a:endParaRPr lang="cs-CZ" dirty="0"/>
          </a:p>
          <a:p>
            <a:r>
              <a:rPr lang="cs-CZ" dirty="0"/>
              <a:t>Následně smažeme všechny k němu přiřazené požadavky na změnu zapomenutého hesla a poté uživatele přesměrujeme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4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BA0F3-BCF2-42D7-A1B8-6ED50C47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F629A8F-B15D-4ED0-BF0E-482A135E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BA3354D-5B23-4FD0-B32C-2E84E4FF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01854053-B6CC-41CB-97B0-88B8CCED1020}"/>
              </a:ext>
            </a:extLst>
          </p:cNvPr>
          <p:cNvSpPr/>
          <p:nvPr/>
        </p:nvSpPr>
        <p:spPr>
          <a:xfrm>
            <a:off x="6188766" y="3230217"/>
            <a:ext cx="2597425" cy="1987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4F86C7D-E30F-4790-A62F-7049D3BB9B54}"/>
              </a:ext>
            </a:extLst>
          </p:cNvPr>
          <p:cNvSpPr/>
          <p:nvPr/>
        </p:nvSpPr>
        <p:spPr>
          <a:xfrm>
            <a:off x="1040296" y="1964635"/>
            <a:ext cx="10886660" cy="73822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27D5FE9-68EF-478B-9F0F-CA74021004D2}"/>
              </a:ext>
            </a:extLst>
          </p:cNvPr>
          <p:cNvSpPr txBox="1"/>
          <p:nvPr/>
        </p:nvSpPr>
        <p:spPr>
          <a:xfrm>
            <a:off x="6549887" y="3563937"/>
            <a:ext cx="522963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případ, že se přihlášení uživatele nezdařilo, doplníme do přihlašovacího formuláře výpis chyby a také předvyplnění e-mailu zadaného uživatelem.</a:t>
            </a:r>
          </a:p>
          <a:p>
            <a:endParaRPr lang="cs-CZ" dirty="0"/>
          </a:p>
          <a:p>
            <a:r>
              <a:rPr lang="cs-CZ" dirty="0"/>
              <a:t>POZOR: U přihlašování nezobrazujeme zcela konkrétní chybu (např. chybu v hesle), ale jen obecnou informaci o neplatné kombinaci emailu a hesla.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0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0A3788-CB11-4530-8727-16FEE76B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Odhlášení uživatele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6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8F63D8-6D97-497E-ACDF-33D912A1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523840-C789-4884-AB98-CBE0ADE7B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54ADA5D-302E-42EA-9D52-F7F74400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C870120C-51BC-43E6-AAE2-D68074FDD7A9}"/>
              </a:ext>
            </a:extLst>
          </p:cNvPr>
          <p:cNvSpPr/>
          <p:nvPr/>
        </p:nvSpPr>
        <p:spPr>
          <a:xfrm>
            <a:off x="2690191" y="920131"/>
            <a:ext cx="3684105" cy="2300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74F18AA0-4CDA-4788-A7E3-4FF78E5396C4}"/>
              </a:ext>
            </a:extLst>
          </p:cNvPr>
          <p:cNvSpPr txBox="1"/>
          <p:nvPr/>
        </p:nvSpPr>
        <p:spPr>
          <a:xfrm>
            <a:off x="6543261" y="1063954"/>
            <a:ext cx="5229639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doplnění základní sady souborů pro registraci a přihlášení uživatele doplníme do aplikace ještě soubor „</a:t>
            </a:r>
            <a:r>
              <a:rPr lang="cs-CZ" dirty="0" err="1"/>
              <a:t>logout.php</a:t>
            </a:r>
            <a:r>
              <a:rPr lang="cs-CZ" dirty="0"/>
              <a:t>“, který bude sloužit pro odhlašování.</a:t>
            </a:r>
          </a:p>
          <a:p>
            <a:endParaRPr lang="cs-CZ" dirty="0"/>
          </a:p>
          <a:p>
            <a:r>
              <a:rPr lang="cs-CZ" dirty="0"/>
              <a:t>Smažeme v něm ze SESSION údaje o aktuálním uživateli a přesměrujeme jej na </a:t>
            </a:r>
            <a:r>
              <a:rPr lang="cs-CZ" dirty="0" err="1"/>
              <a:t>homepage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4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B6C807-84DF-42BC-9CB7-6A4A4D9F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Jednoduchá </a:t>
            </a:r>
            <a:r>
              <a:rPr lang="cs-CZ" dirty="0" err="1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9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925D71-DE86-4B3B-A637-D6D7CCAA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D3DEAC-494F-4914-A43D-948C8CEC1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D93E79B-E39A-422C-9223-6784D13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14C47CB8-9D4E-4F1A-BFCD-914D4242EB01}"/>
              </a:ext>
            </a:extLst>
          </p:cNvPr>
          <p:cNvSpPr/>
          <p:nvPr/>
        </p:nvSpPr>
        <p:spPr>
          <a:xfrm>
            <a:off x="2690191" y="920131"/>
            <a:ext cx="3684105" cy="2300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2A4E630-EFBF-4DDF-8B36-743A7DD62815}"/>
              </a:ext>
            </a:extLst>
          </p:cNvPr>
          <p:cNvSpPr txBox="1"/>
          <p:nvPr/>
        </p:nvSpPr>
        <p:spPr>
          <a:xfrm>
            <a:off x="6543261" y="1063954"/>
            <a:ext cx="5229639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Byť vytváříme pouze základ aplikace, je nutné jí doplnit také </a:t>
            </a:r>
            <a:r>
              <a:rPr lang="cs-CZ" dirty="0" err="1"/>
              <a:t>homepage</a:t>
            </a:r>
            <a:r>
              <a:rPr lang="cs-CZ" dirty="0"/>
              <a:t>, tj. soubor „</a:t>
            </a:r>
            <a:r>
              <a:rPr lang="cs-CZ" dirty="0" err="1"/>
              <a:t>index.php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Nejprve si tedy připravíme základ tohoto souboru.</a:t>
            </a:r>
          </a:p>
        </p:txBody>
      </p:sp>
    </p:spTree>
    <p:extLst>
      <p:ext uri="{BB962C8B-B14F-4D97-AF65-F5344CB8AC3E}">
        <p14:creationId xmlns:p14="http://schemas.microsoft.com/office/powerpoint/2010/main" val="2327991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7BEE66-4277-453D-80DE-44308A61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381A1C-D009-4614-B79E-5B327714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5C0705A-5F6E-4A39-94C1-0B49EEA7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F046F6B-D32F-4198-A076-446D4118CF01}"/>
              </a:ext>
            </a:extLst>
          </p:cNvPr>
          <p:cNvSpPr/>
          <p:nvPr/>
        </p:nvSpPr>
        <p:spPr>
          <a:xfrm>
            <a:off x="2716696" y="2067339"/>
            <a:ext cx="6361043" cy="145773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0DCAED4-A93E-448B-80D9-EBE44F47DA6A}"/>
              </a:ext>
            </a:extLst>
          </p:cNvPr>
          <p:cNvSpPr txBox="1"/>
          <p:nvPr/>
        </p:nvSpPr>
        <p:spPr>
          <a:xfrm>
            <a:off x="6543261" y="3698301"/>
            <a:ext cx="522963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obsahu </a:t>
            </a:r>
            <a:r>
              <a:rPr lang="cs-CZ" dirty="0" err="1"/>
              <a:t>homepage</a:t>
            </a:r>
            <a:r>
              <a:rPr lang="cs-CZ" dirty="0"/>
              <a:t> pak budeme vypisovat jen informaci o tom, zda je uživatel aktuálně přihlášen, či nikoliv.</a:t>
            </a:r>
          </a:p>
          <a:p>
            <a:endParaRPr lang="cs-CZ" dirty="0"/>
          </a:p>
          <a:p>
            <a:r>
              <a:rPr lang="cs-CZ" dirty="0"/>
              <a:t>V reálné, užitečné aplikaci by tu samozřejmě byl obsah jiný. Informaci o přihlášení bychom mohli umístit např. do hlavičky stránek.</a:t>
            </a:r>
          </a:p>
        </p:txBody>
      </p:sp>
    </p:spTree>
    <p:extLst>
      <p:ext uri="{BB962C8B-B14F-4D97-AF65-F5344CB8AC3E}">
        <p14:creationId xmlns:p14="http://schemas.microsoft.com/office/powerpoint/2010/main" val="65636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086B36-010F-4DE1-98BB-2BB013E1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7A2D04-EE3F-43E6-99DD-9CDC41C9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058935-E150-4D90-ACBD-80AA4C1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AF76FD-194A-4F6E-9CAE-5CBCDEF995E6}"/>
              </a:ext>
            </a:extLst>
          </p:cNvPr>
          <p:cNvSpPr txBox="1"/>
          <p:nvPr/>
        </p:nvSpPr>
        <p:spPr>
          <a:xfrm>
            <a:off x="6096000" y="4369496"/>
            <a:ext cx="5954973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U definice struktury databáze ale ještě zůstaneme. Pro možnost obnovy hesel budeme potřebovat tabulku na ukládání dočasných kódů pro změnu hesel.</a:t>
            </a:r>
          </a:p>
          <a:p>
            <a:endParaRPr lang="cs-CZ" dirty="0"/>
          </a:p>
          <a:p>
            <a:r>
              <a:rPr lang="cs-CZ" dirty="0"/>
              <a:t>Definujeme tedy tabulku „</a:t>
            </a:r>
            <a:r>
              <a:rPr lang="cs-CZ" dirty="0" err="1"/>
              <a:t>forgotten_passwords</a:t>
            </a:r>
            <a:r>
              <a:rPr lang="cs-CZ" dirty="0"/>
              <a:t>“. </a:t>
            </a:r>
          </a:p>
          <a:p>
            <a:r>
              <a:rPr lang="cs-CZ" dirty="0"/>
              <a:t>Všimněte si sloupce „</a:t>
            </a:r>
            <a:r>
              <a:rPr lang="cs-CZ" dirty="0" err="1"/>
              <a:t>created</a:t>
            </a:r>
            <a:r>
              <a:rPr lang="cs-CZ" dirty="0"/>
              <a:t>“, ve kterém bude při uložení automaticky zaznamenán aktuální datum a čas pro možnost ověření, jak je daný kód starý.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CC1D8B1B-4F93-4C7B-88CC-5C9E0E0B4555}"/>
              </a:ext>
            </a:extLst>
          </p:cNvPr>
          <p:cNvSpPr/>
          <p:nvPr/>
        </p:nvSpPr>
        <p:spPr>
          <a:xfrm>
            <a:off x="27295" y="1324768"/>
            <a:ext cx="10222173" cy="22645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6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04CD16-E0E5-4C3F-873F-29B66E8E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Stránka pro požadavek na obnovu hesla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29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0896-CB79-458F-9ED5-8F1948F2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AD5DEA-F337-4DD9-A791-0451095D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1A77164-E1E5-4EF6-85F0-157AEAF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886A348-56A2-43F6-B86E-06CD74929623}"/>
              </a:ext>
            </a:extLst>
          </p:cNvPr>
          <p:cNvSpPr/>
          <p:nvPr/>
        </p:nvSpPr>
        <p:spPr>
          <a:xfrm>
            <a:off x="2650435" y="927651"/>
            <a:ext cx="4532243" cy="406841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C591983-E79C-4F08-A350-7125A818A90A}"/>
              </a:ext>
            </a:extLst>
          </p:cNvPr>
          <p:cNvSpPr txBox="1"/>
          <p:nvPr/>
        </p:nvSpPr>
        <p:spPr>
          <a:xfrm>
            <a:off x="5850836" y="2724195"/>
            <a:ext cx="5897217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Obnova zapomenutého hesla není jen jedním jednoduchým formulářem, ale je pro ni nutné absolvovat několik návazných kroků.</a:t>
            </a:r>
          </a:p>
          <a:p>
            <a:pPr marL="342900" indent="-342900">
              <a:buAutoNum type="arabicPeriod"/>
            </a:pPr>
            <a:r>
              <a:rPr lang="cs-CZ" dirty="0"/>
              <a:t>uživatel odešle požadavek na změnu hesla</a:t>
            </a:r>
          </a:p>
          <a:p>
            <a:pPr marL="342900" indent="-342900">
              <a:buAutoNum type="arabicPeriod"/>
            </a:pPr>
            <a:r>
              <a:rPr lang="cs-CZ" dirty="0"/>
              <a:t>pošleme mu mail s odkazem pro jeho změnu</a:t>
            </a:r>
          </a:p>
          <a:p>
            <a:pPr marL="342900" indent="-342900">
              <a:buAutoNum type="arabicPeriod"/>
            </a:pPr>
            <a:r>
              <a:rPr lang="cs-CZ" dirty="0"/>
              <a:t>uživatel vyplní do formuláře nové heslo a teprve pak mu jej změníme</a:t>
            </a:r>
          </a:p>
          <a:p>
            <a:pPr marL="342900" indent="-342900">
              <a:buAutoNum type="arabicPeriod"/>
            </a:pPr>
            <a:endParaRPr lang="cs-CZ" dirty="0"/>
          </a:p>
          <a:p>
            <a:r>
              <a:rPr lang="cs-CZ" dirty="0"/>
              <a:t>Nejprve tedy začneme souborem „</a:t>
            </a:r>
            <a:r>
              <a:rPr lang="cs-CZ" dirty="0" err="1"/>
              <a:t>forgotten-password.php</a:t>
            </a:r>
            <a:r>
              <a:rPr lang="cs-CZ" dirty="0"/>
              <a:t>“, ve kterém bude formulář pro požadavek na obnovu hesla.</a:t>
            </a:r>
          </a:p>
        </p:txBody>
      </p:sp>
    </p:spTree>
    <p:extLst>
      <p:ext uri="{BB962C8B-B14F-4D97-AF65-F5344CB8AC3E}">
        <p14:creationId xmlns:p14="http://schemas.microsoft.com/office/powerpoint/2010/main" val="3081435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D23165F2-8768-4DC2-850B-9B26A03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34D50355-6EC3-4A56-9C7F-DE66C6116808}"/>
              </a:ext>
            </a:extLst>
          </p:cNvPr>
          <p:cNvSpPr/>
          <p:nvPr/>
        </p:nvSpPr>
        <p:spPr>
          <a:xfrm>
            <a:off x="811329" y="2885165"/>
            <a:ext cx="7463457" cy="24085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E8DAB05-692B-4B06-9E9B-CCCAC7E7B129}"/>
              </a:ext>
            </a:extLst>
          </p:cNvPr>
          <p:cNvSpPr txBox="1"/>
          <p:nvPr/>
        </p:nvSpPr>
        <p:spPr>
          <a:xfrm>
            <a:off x="5171661" y="1296702"/>
            <a:ext cx="5229639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si v této stránce připravíme formulář pro zadání e-mailu, který využívá daný uživatel k přihlašování.</a:t>
            </a:r>
          </a:p>
          <a:p>
            <a:endParaRPr lang="cs-CZ" dirty="0"/>
          </a:p>
          <a:p>
            <a:r>
              <a:rPr lang="cs-CZ" dirty="0"/>
              <a:t>Rovnou do formuláře také vypíšeme případnou chybu.</a:t>
            </a:r>
          </a:p>
        </p:txBody>
      </p:sp>
    </p:spTree>
    <p:extLst>
      <p:ext uri="{BB962C8B-B14F-4D97-AF65-F5344CB8AC3E}">
        <p14:creationId xmlns:p14="http://schemas.microsoft.com/office/powerpoint/2010/main" val="2814391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C20E89-1B6F-424B-B271-F14B48B1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9B750C-29C8-4B66-9694-1F8859ED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6CCA920-5D92-4F26-A0F8-84F82002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ED334691-7872-405C-92A2-EF5328B6A3C7}"/>
              </a:ext>
            </a:extLst>
          </p:cNvPr>
          <p:cNvSpPr/>
          <p:nvPr/>
        </p:nvSpPr>
        <p:spPr>
          <a:xfrm>
            <a:off x="787265" y="2680268"/>
            <a:ext cx="3148631" cy="1325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6D87F2C-C234-487C-B07A-C94464E4A493}"/>
              </a:ext>
            </a:extLst>
          </p:cNvPr>
          <p:cNvSpPr txBox="1"/>
          <p:nvPr/>
        </p:nvSpPr>
        <p:spPr>
          <a:xfrm>
            <a:off x="4250636" y="2604385"/>
            <a:ext cx="466807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Poté se opět podíváme na jeho zpracování.</a:t>
            </a:r>
          </a:p>
          <a:p>
            <a:endParaRPr lang="cs-CZ" dirty="0"/>
          </a:p>
          <a:p>
            <a:r>
              <a:rPr lang="cs-CZ" dirty="0"/>
              <a:t>Ačkoliv má náš formulář jen jednu chybu, bude jeho zpracování velmi podobné, jako tomu bylo např. u formuláře pro registraci.</a:t>
            </a:r>
          </a:p>
        </p:txBody>
      </p:sp>
    </p:spTree>
    <p:extLst>
      <p:ext uri="{BB962C8B-B14F-4D97-AF65-F5344CB8AC3E}">
        <p14:creationId xmlns:p14="http://schemas.microsoft.com/office/powerpoint/2010/main" val="3587336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DB1D-6BE8-4CC9-8285-80D3AE29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A5F414-7D8F-4CEC-836B-BBA9ACA3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FFF8448-5C94-444D-A290-AC5B8696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68AD7D2-F263-4621-BC67-26D61A0B92EE}"/>
              </a:ext>
            </a:extLst>
          </p:cNvPr>
          <p:cNvSpPr/>
          <p:nvPr/>
        </p:nvSpPr>
        <p:spPr>
          <a:xfrm>
            <a:off x="933039" y="3442252"/>
            <a:ext cx="4778648" cy="25742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BDC444-595D-43F9-BBF9-D67B906CD93B}"/>
              </a:ext>
            </a:extLst>
          </p:cNvPr>
          <p:cNvSpPr txBox="1"/>
          <p:nvPr/>
        </p:nvSpPr>
        <p:spPr>
          <a:xfrm>
            <a:off x="5956853" y="3442252"/>
            <a:ext cx="466807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Podle zadaného e-mailu se uživatele nejprve pokusíme načíst z databáze.</a:t>
            </a:r>
          </a:p>
          <a:p>
            <a:endParaRPr lang="cs-CZ" dirty="0"/>
          </a:p>
          <a:p>
            <a:r>
              <a:rPr lang="cs-CZ" dirty="0"/>
              <a:t>Pokud daný uživatel existuje, začneme vytvářet nový e-mail.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31F4512-6DC7-4B90-A63E-4FC31A2A734A}"/>
              </a:ext>
            </a:extLst>
          </p:cNvPr>
          <p:cNvSpPr/>
          <p:nvPr/>
        </p:nvSpPr>
        <p:spPr>
          <a:xfrm>
            <a:off x="778566" y="1623118"/>
            <a:ext cx="2309191" cy="2525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B77A5-D500-4699-8E87-16521FB6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7D49B7-9167-425B-B845-0557436B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EBC0C37-3440-480F-80E5-63201A14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8F45FFBB-897A-4CF5-AEC6-4C0CE88F8224}"/>
              </a:ext>
            </a:extLst>
          </p:cNvPr>
          <p:cNvSpPr/>
          <p:nvPr/>
        </p:nvSpPr>
        <p:spPr>
          <a:xfrm>
            <a:off x="1052309" y="3402495"/>
            <a:ext cx="8449500" cy="25742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634D423-7AC7-4EB8-A161-06C27FCE954E}"/>
              </a:ext>
            </a:extLst>
          </p:cNvPr>
          <p:cNvSpPr txBox="1"/>
          <p:nvPr/>
        </p:nvSpPr>
        <p:spPr>
          <a:xfrm>
            <a:off x="5877340" y="1265134"/>
            <a:ext cx="575806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E-mail budeme odesílat knihovnou </a:t>
            </a:r>
            <a:r>
              <a:rPr lang="cs-CZ" dirty="0" err="1"/>
              <a:t>PHPMailer</a:t>
            </a:r>
            <a:r>
              <a:rPr lang="cs-CZ" dirty="0"/>
              <a:t>. </a:t>
            </a:r>
          </a:p>
          <a:p>
            <a:r>
              <a:rPr lang="cs-CZ" dirty="0"/>
              <a:t>Nejprve vyplníme adresu příjemce a odesílatele.</a:t>
            </a:r>
          </a:p>
          <a:p>
            <a:endParaRPr lang="cs-CZ" dirty="0"/>
          </a:p>
          <a:p>
            <a:r>
              <a:rPr lang="cs-CZ" dirty="0"/>
              <a:t>Zároveň si do skriptu připravíme přesměrování po odeslání e-mailu. Uživatele budeme přesměrovávat opět na tuto stránku, ale místo formuláře zde zobrazíme pouze informaci o odeslání mailu.</a:t>
            </a:r>
          </a:p>
        </p:txBody>
      </p:sp>
    </p:spTree>
    <p:extLst>
      <p:ext uri="{BB962C8B-B14F-4D97-AF65-F5344CB8AC3E}">
        <p14:creationId xmlns:p14="http://schemas.microsoft.com/office/powerpoint/2010/main" val="1970387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F98558-128E-483A-B11C-063A97D4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87A0AF-3DB2-4A37-9E37-1FAAC0AA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5E54F8-F7B2-44DC-B0D0-4C929811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F041F7E3-C643-409B-A326-BF6D2E37E224}"/>
              </a:ext>
            </a:extLst>
          </p:cNvPr>
          <p:cNvSpPr/>
          <p:nvPr/>
        </p:nvSpPr>
        <p:spPr>
          <a:xfrm>
            <a:off x="1052309" y="2880624"/>
            <a:ext cx="11033674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DEE7C1C-0A09-495D-B74A-1B73EF957AEA}"/>
              </a:ext>
            </a:extLst>
          </p:cNvPr>
          <p:cNvSpPr txBox="1"/>
          <p:nvPr/>
        </p:nvSpPr>
        <p:spPr>
          <a:xfrm>
            <a:off x="6392518" y="560756"/>
            <a:ext cx="532737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korektní odeslání e-mailu mu nastavíme předmět, kódování a také základ těla (obsahu) e-mailu.</a:t>
            </a:r>
          </a:p>
          <a:p>
            <a:endParaRPr lang="cs-CZ" dirty="0"/>
          </a:p>
          <a:p>
            <a:r>
              <a:rPr lang="cs-CZ" dirty="0"/>
              <a:t>Všimněte si, že zde máme dosud nedefinovanou proměnnou </a:t>
            </a:r>
            <a:r>
              <a:rPr lang="en-US" dirty="0"/>
              <a:t>$</a:t>
            </a:r>
            <a:r>
              <a:rPr lang="cs-CZ" dirty="0"/>
              <a:t>link. Půjde o odkaz na změnu hesla.</a:t>
            </a:r>
          </a:p>
        </p:txBody>
      </p:sp>
    </p:spTree>
    <p:extLst>
      <p:ext uri="{BB962C8B-B14F-4D97-AF65-F5344CB8AC3E}">
        <p14:creationId xmlns:p14="http://schemas.microsoft.com/office/powerpoint/2010/main" val="2962443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41BEDD-A436-47B3-8D29-959C420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36B47E-CC38-424C-B245-17D060A6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1C6D310-0625-480E-A50B-8AB33114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9D581A3-FAF8-48D6-AD0A-4F3CB15CA772}"/>
              </a:ext>
            </a:extLst>
          </p:cNvPr>
          <p:cNvSpPr/>
          <p:nvPr/>
        </p:nvSpPr>
        <p:spPr>
          <a:xfrm>
            <a:off x="1034707" y="2332094"/>
            <a:ext cx="3020458" cy="5966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0D711A0-2B7F-4DC2-8532-D2B2C7197259}"/>
              </a:ext>
            </a:extLst>
          </p:cNvPr>
          <p:cNvSpPr txBox="1"/>
          <p:nvPr/>
        </p:nvSpPr>
        <p:spPr>
          <a:xfrm>
            <a:off x="4368249" y="1690688"/>
            <a:ext cx="493643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Odkaz pro změnu hesla si samozřejmě budeme připravovat ještě před odesíláním e-mailu.</a:t>
            </a:r>
          </a:p>
          <a:p>
            <a:endParaRPr lang="cs-CZ" dirty="0"/>
          </a:p>
          <a:p>
            <a:r>
              <a:rPr lang="cs-CZ" dirty="0"/>
              <a:t>Bude zde vygenerování kódu, jeho uložení do databáze a následně sestavení samotného odkazu.</a:t>
            </a:r>
          </a:p>
        </p:txBody>
      </p:sp>
    </p:spTree>
    <p:extLst>
      <p:ext uri="{BB962C8B-B14F-4D97-AF65-F5344CB8AC3E}">
        <p14:creationId xmlns:p14="http://schemas.microsoft.com/office/powerpoint/2010/main" val="969495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B89065-FCA7-4BFC-87B1-BA398E75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E494FC-DDA8-4B2F-AD31-3B98CC1F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E270FF7-AE3C-44B3-8630-9055C6C3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D16FE377-A627-4630-A254-D2FF096BBBD2}"/>
              </a:ext>
            </a:extLst>
          </p:cNvPr>
          <p:cNvSpPr/>
          <p:nvPr/>
        </p:nvSpPr>
        <p:spPr>
          <a:xfrm>
            <a:off x="1114218" y="2385102"/>
            <a:ext cx="9129711" cy="31145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92804BA-5696-4857-B622-A1E01FA61B41}"/>
              </a:ext>
            </a:extLst>
          </p:cNvPr>
          <p:cNvSpPr txBox="1"/>
          <p:nvPr/>
        </p:nvSpPr>
        <p:spPr>
          <a:xfrm>
            <a:off x="6417366" y="838338"/>
            <a:ext cx="4936434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vygenerujeme náhodný bezpečnostní kód, který uložíme pro daného uživatele do databáze do tabulky </a:t>
            </a:r>
            <a:r>
              <a:rPr lang="cs-CZ" dirty="0" err="1"/>
              <a:t>forgotten_passwords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načteme ID takto uloženého záznamu. </a:t>
            </a:r>
          </a:p>
        </p:txBody>
      </p:sp>
    </p:spTree>
    <p:extLst>
      <p:ext uri="{BB962C8B-B14F-4D97-AF65-F5344CB8AC3E}">
        <p14:creationId xmlns:p14="http://schemas.microsoft.com/office/powerpoint/2010/main" val="3687325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7E0D78-14EE-40BC-B1C8-774D4E12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87F16C-9983-4295-A8BA-F85AA8C91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C1B7FE0-527B-4D58-BE59-C18F2D6C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609342C-8CC1-4682-9EDD-52EEFFB07E11}"/>
              </a:ext>
            </a:extLst>
          </p:cNvPr>
          <p:cNvSpPr/>
          <p:nvPr/>
        </p:nvSpPr>
        <p:spPr>
          <a:xfrm>
            <a:off x="1114220" y="2822427"/>
            <a:ext cx="8003276" cy="7689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C58B504-6B44-4A6D-B0AB-D00B8D7C92B3}"/>
              </a:ext>
            </a:extLst>
          </p:cNvPr>
          <p:cNvSpPr txBox="1"/>
          <p:nvPr/>
        </p:nvSpPr>
        <p:spPr>
          <a:xfrm>
            <a:off x="5277677" y="3710978"/>
            <a:ext cx="649522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použijeme ID uživatele, vygenerovaný náhodný kód a ID záznamu v tabulce </a:t>
            </a:r>
            <a:r>
              <a:rPr lang="cs-CZ" dirty="0" err="1"/>
              <a:t>forgotten_passwords</a:t>
            </a:r>
            <a:r>
              <a:rPr lang="cs-CZ" dirty="0"/>
              <a:t> pro sestavení odkazu pro změnu hesla.</a:t>
            </a:r>
          </a:p>
          <a:p>
            <a:endParaRPr lang="cs-CZ" dirty="0"/>
          </a:p>
          <a:p>
            <a:r>
              <a:rPr lang="cs-CZ" dirty="0"/>
              <a:t>Uživatelsky hezčí by bylo seskládat tyto údaje do jednoho řetězce, ale zde to pro větší srozumitelnost dalšího kódu neděláme.</a:t>
            </a:r>
          </a:p>
        </p:txBody>
      </p:sp>
    </p:spTree>
    <p:extLst>
      <p:ext uri="{BB962C8B-B14F-4D97-AF65-F5344CB8AC3E}">
        <p14:creationId xmlns:p14="http://schemas.microsoft.com/office/powerpoint/2010/main" val="283905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80101C-27F9-4E2A-B30D-E4A9C52A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F93686-186B-4111-A58C-6BBD1B8B2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D06876C-D876-48DF-B702-F886B638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7625BBA-5FB1-4760-BFAD-9AD26EB172B7}"/>
              </a:ext>
            </a:extLst>
          </p:cNvPr>
          <p:cNvSpPr txBox="1"/>
          <p:nvPr/>
        </p:nvSpPr>
        <p:spPr>
          <a:xfrm>
            <a:off x="4144370" y="3212758"/>
            <a:ext cx="595497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tabulky „</a:t>
            </a:r>
            <a:r>
              <a:rPr lang="cs-CZ" dirty="0" err="1"/>
              <a:t>users</a:t>
            </a:r>
            <a:r>
              <a:rPr lang="cs-CZ" dirty="0"/>
              <a:t>“ a „</a:t>
            </a:r>
            <a:r>
              <a:rPr lang="cs-CZ" dirty="0" err="1"/>
              <a:t>forgotten_passwords</a:t>
            </a:r>
            <a:r>
              <a:rPr lang="cs-CZ" dirty="0"/>
              <a:t>“ propojíme pomocí relace.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5EBB0D5-07D0-4631-B0B5-B82B0B063130}"/>
              </a:ext>
            </a:extLst>
          </p:cNvPr>
          <p:cNvSpPr/>
          <p:nvPr/>
        </p:nvSpPr>
        <p:spPr>
          <a:xfrm>
            <a:off x="1992572" y="2129051"/>
            <a:ext cx="9457899" cy="9685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4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384196-2D92-4F79-9F80-D9B3B85C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FD7B77-02C9-4272-A26A-3ECE53D32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D052AE8-6675-4419-9949-33CDFF5D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00D083C-6CF4-4D58-B571-7CDB2502045B}"/>
              </a:ext>
            </a:extLst>
          </p:cNvPr>
          <p:cNvSpPr/>
          <p:nvPr/>
        </p:nvSpPr>
        <p:spPr>
          <a:xfrm>
            <a:off x="1140723" y="4412686"/>
            <a:ext cx="10653711" cy="9411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D58DF92-29D7-4B58-B371-92771CC143AF}"/>
              </a:ext>
            </a:extLst>
          </p:cNvPr>
          <p:cNvSpPr txBox="1"/>
          <p:nvPr/>
        </p:nvSpPr>
        <p:spPr>
          <a:xfrm>
            <a:off x="7328453" y="3588663"/>
            <a:ext cx="424566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ještě doladíme obsah e-mailu jak v HTML, tak také v </a:t>
            </a:r>
            <a:r>
              <a:rPr lang="cs-CZ" dirty="0" err="1"/>
              <a:t>plaintextové</a:t>
            </a:r>
            <a:r>
              <a:rPr lang="cs-CZ" dirty="0"/>
              <a:t> podobě.</a:t>
            </a:r>
          </a:p>
        </p:txBody>
      </p:sp>
    </p:spTree>
    <p:extLst>
      <p:ext uri="{BB962C8B-B14F-4D97-AF65-F5344CB8AC3E}">
        <p14:creationId xmlns:p14="http://schemas.microsoft.com/office/powerpoint/2010/main" val="1486300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CFBA0D-F424-40BC-8EE0-E6F8B904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570BC6-4580-49AF-BAD4-2F18A4EE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9B390B1-E104-438C-821E-C92BD6D3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BCD0351-5FB2-4C78-B5AF-4C7CBCCE29A1}"/>
              </a:ext>
            </a:extLst>
          </p:cNvPr>
          <p:cNvSpPr/>
          <p:nvPr/>
        </p:nvSpPr>
        <p:spPr>
          <a:xfrm>
            <a:off x="796167" y="3564545"/>
            <a:ext cx="2106059" cy="16833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A983B06-8BB8-41AF-A475-F8D12EEC986A}"/>
              </a:ext>
            </a:extLst>
          </p:cNvPr>
          <p:cNvSpPr txBox="1"/>
          <p:nvPr/>
        </p:nvSpPr>
        <p:spPr>
          <a:xfrm>
            <a:off x="3101010" y="3572207"/>
            <a:ext cx="647203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Jistě jste si všimli, že jsme dosud neošetřili stav, kdy již byl e-mail odeslán a nechceme tedy uživateli zobrazovat znovu výzvu k odeslání e-mailu k obnově hesla.</a:t>
            </a:r>
          </a:p>
          <a:p>
            <a:endParaRPr lang="cs-CZ" dirty="0"/>
          </a:p>
          <a:p>
            <a:r>
              <a:rPr lang="cs-CZ" dirty="0"/>
              <a:t>Celé zobrazení formuláře tedy obalíme příslušnou podmínkou.</a:t>
            </a:r>
          </a:p>
        </p:txBody>
      </p:sp>
    </p:spTree>
    <p:extLst>
      <p:ext uri="{BB962C8B-B14F-4D97-AF65-F5344CB8AC3E}">
        <p14:creationId xmlns:p14="http://schemas.microsoft.com/office/powerpoint/2010/main" val="1188010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3F0683-9E01-403A-AFDA-FB903173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8B826E-F323-4DC1-B6D2-D14704B54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BF86307-8067-472F-A6B2-4C73BB3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95D007E-8BC8-47F3-9868-D5BFF74F8D16}"/>
              </a:ext>
            </a:extLst>
          </p:cNvPr>
          <p:cNvSpPr/>
          <p:nvPr/>
        </p:nvSpPr>
        <p:spPr>
          <a:xfrm>
            <a:off x="1047958" y="4066692"/>
            <a:ext cx="6585294" cy="45229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8D38EA5-5EA0-4B7A-AB66-EE0C932EBCAE}"/>
              </a:ext>
            </a:extLst>
          </p:cNvPr>
          <p:cNvSpPr txBox="1"/>
          <p:nvPr/>
        </p:nvSpPr>
        <p:spPr>
          <a:xfrm>
            <a:off x="5671932" y="3241379"/>
            <a:ext cx="437321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 nezobrazení formuláře pak uvidí uživatel výzvu ke kontrole vlastní e-mailové schránky.</a:t>
            </a:r>
          </a:p>
        </p:txBody>
      </p:sp>
    </p:spTree>
    <p:extLst>
      <p:ext uri="{BB962C8B-B14F-4D97-AF65-F5344CB8AC3E}">
        <p14:creationId xmlns:p14="http://schemas.microsoft.com/office/powerpoint/2010/main" val="4283556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A505F-2F6E-4907-AD5A-33E774D5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Stránka pro změnu zapomenutého hesla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95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65DBCE-AA67-45C3-BE39-12160F4A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3A63A9-D7C4-4BF7-9FC0-D8611F73E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7740BEF-02F9-4D38-A887-982F5CBE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CF440AE-1F8E-4357-B265-5C777F749EA9}"/>
              </a:ext>
            </a:extLst>
          </p:cNvPr>
          <p:cNvSpPr/>
          <p:nvPr/>
        </p:nvSpPr>
        <p:spPr>
          <a:xfrm>
            <a:off x="2693403" y="941844"/>
            <a:ext cx="4489275" cy="407532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C482A68-17A4-4313-B88E-AF1D03B15D73}"/>
              </a:ext>
            </a:extLst>
          </p:cNvPr>
          <p:cNvSpPr txBox="1"/>
          <p:nvPr/>
        </p:nvSpPr>
        <p:spPr>
          <a:xfrm>
            <a:off x="7311989" y="1035755"/>
            <a:ext cx="437321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Ještě nám chybí druhá část procesu obnovy zapomenutého hesla – tj. ověření kódu pro jeho změnu a formulář pro zadání hesla nového.</a:t>
            </a:r>
          </a:p>
          <a:p>
            <a:endParaRPr lang="cs-CZ" dirty="0"/>
          </a:p>
          <a:p>
            <a:r>
              <a:rPr lang="cs-CZ" dirty="0"/>
              <a:t>Za tímto účelem si vytvoříme stránku „</a:t>
            </a:r>
            <a:r>
              <a:rPr lang="cs-CZ" dirty="0" err="1"/>
              <a:t>renew-password.php</a:t>
            </a:r>
            <a:r>
              <a:rPr lang="cs-CZ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4088373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CB80CC-60C0-4C5F-ACD0-F6EEC828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DC65B2-8DA5-4C17-9633-03C5DEAF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2A0B5C-4F8E-43D6-A974-43956E07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EE0B406F-8D11-4FA7-92A9-CC5595A6F941}"/>
              </a:ext>
            </a:extLst>
          </p:cNvPr>
          <p:cNvSpPr/>
          <p:nvPr/>
        </p:nvSpPr>
        <p:spPr>
          <a:xfrm>
            <a:off x="2803353" y="2425535"/>
            <a:ext cx="4379325" cy="25705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75B05B6-4A49-432D-B4AF-6050A740DD92}"/>
              </a:ext>
            </a:extLst>
          </p:cNvPr>
          <p:cNvSpPr txBox="1"/>
          <p:nvPr/>
        </p:nvSpPr>
        <p:spPr>
          <a:xfrm>
            <a:off x="7306920" y="2424120"/>
            <a:ext cx="4373216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této stránky nebudeme začínat formulářem, ale naopak ověřením vstupů. Hodnoty můžeme v tomto případě získávat nejen z formuláře, ale také z odkazu, který jsme uživateli poslali mailem.</a:t>
            </a:r>
          </a:p>
          <a:p>
            <a:endParaRPr lang="cs-CZ" dirty="0"/>
          </a:p>
          <a:p>
            <a:r>
              <a:rPr lang="cs-CZ" dirty="0"/>
              <a:t>Pro ověření chyb budeme používat proměnné </a:t>
            </a:r>
            <a:r>
              <a:rPr lang="en-US" dirty="0"/>
              <a:t>$</a:t>
            </a:r>
            <a:r>
              <a:rPr lang="en-US" dirty="0" err="1"/>
              <a:t>invalidCode</a:t>
            </a:r>
            <a:r>
              <a:rPr lang="en-US" dirty="0"/>
              <a:t> a $</a:t>
            </a:r>
            <a:r>
              <a:rPr lang="en-US" dirty="0" err="1"/>
              <a:t>invalidPassword</a:t>
            </a:r>
            <a:r>
              <a:rPr lang="en-US" dirty="0"/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0953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8518301-7715-4795-BE02-65E2C83E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C4311F6-E83E-4CDE-BB10-2C93F30F68B3}"/>
              </a:ext>
            </a:extLst>
          </p:cNvPr>
          <p:cNvSpPr/>
          <p:nvPr/>
        </p:nvSpPr>
        <p:spPr>
          <a:xfrm>
            <a:off x="908461" y="1926588"/>
            <a:ext cx="8281572" cy="287401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92C3E9E-650F-4699-B024-55EC42289997}"/>
              </a:ext>
            </a:extLst>
          </p:cNvPr>
          <p:cNvSpPr txBox="1"/>
          <p:nvPr/>
        </p:nvSpPr>
        <p:spPr>
          <a:xfrm>
            <a:off x="6573078" y="4697953"/>
            <a:ext cx="5473148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kódu nejprve doplníme ověření, zda se údaje z odkazu shodují s údaji v databázi.</a:t>
            </a:r>
          </a:p>
          <a:p>
            <a:endParaRPr lang="cs-CZ" dirty="0"/>
          </a:p>
          <a:p>
            <a:r>
              <a:rPr lang="cs-CZ" dirty="0"/>
              <a:t>Pokud záznam odpovídajícího kódu pro obnovu hesla nalezneme, tak ještě zkontrolujeme jeho stáří. Z bezpečnostních důvodu by platnost kódů pro obnovu hesla rozhodně neměla být neomezená</a:t>
            </a:r>
            <a:r>
              <a:rPr lang="en-US" dirty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3952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8744A9-0BA7-4DC0-AA0F-B098E95F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BCB453-0F44-4474-87E8-2A8721671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1DE131-A868-412B-BADC-2FE4A381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264D75B-AEE7-452D-BA97-28240D73299F}"/>
              </a:ext>
            </a:extLst>
          </p:cNvPr>
          <p:cNvSpPr/>
          <p:nvPr/>
        </p:nvSpPr>
        <p:spPr>
          <a:xfrm>
            <a:off x="2929766" y="1079708"/>
            <a:ext cx="6651556" cy="414947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6C03DC8-8626-4CF8-86AB-171F0D190787}"/>
              </a:ext>
            </a:extLst>
          </p:cNvPr>
          <p:cNvSpPr txBox="1"/>
          <p:nvPr/>
        </p:nvSpPr>
        <p:spPr>
          <a:xfrm>
            <a:off x="7447722" y="3882967"/>
            <a:ext cx="4744278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Pokud</a:t>
            </a:r>
            <a:r>
              <a:rPr lang="en-US" dirty="0"/>
              <a:t> b</a:t>
            </a:r>
            <a:r>
              <a:rPr lang="cs-CZ" dirty="0" err="1"/>
              <a:t>yl</a:t>
            </a:r>
            <a:r>
              <a:rPr lang="cs-CZ" dirty="0"/>
              <a:t> kód vyhodnocen jako platný, bude potřeba zkontrolovat nové heslo zadané do formuláře. V tomto případě již používáme údaje jen z </a:t>
            </a:r>
            <a:r>
              <a:rPr lang="en-US" dirty="0"/>
              <a:t>$_POST.</a:t>
            </a:r>
            <a:endParaRPr lang="cs-CZ" dirty="0"/>
          </a:p>
          <a:p>
            <a:endParaRPr lang="cs-CZ" dirty="0"/>
          </a:p>
          <a:p>
            <a:r>
              <a:rPr lang="cs-CZ" dirty="0"/>
              <a:t>Pokud heslo nesplňuje podmínku složitosti, či se hesla neshodují, uložíme si případnou chybu.</a:t>
            </a:r>
          </a:p>
          <a:p>
            <a:endParaRPr lang="cs-CZ" dirty="0"/>
          </a:p>
          <a:p>
            <a:r>
              <a:rPr lang="cs-CZ" dirty="0"/>
              <a:t>Pokud byla kontrola hesla úspěšná, heslo daného uživatele v databázi změníme.</a:t>
            </a:r>
          </a:p>
        </p:txBody>
      </p:sp>
    </p:spTree>
    <p:extLst>
      <p:ext uri="{BB962C8B-B14F-4D97-AF65-F5344CB8AC3E}">
        <p14:creationId xmlns:p14="http://schemas.microsoft.com/office/powerpoint/2010/main" val="187681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32E377-CCBE-44F0-B195-BC74A0AD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B0B9E3-75E0-4C06-86CE-9F69FC18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7E3B1A9-C74B-45BD-AE21-0D1819E3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68C9AE22-3170-4D89-AF64-F6CF504997E0}"/>
              </a:ext>
            </a:extLst>
          </p:cNvPr>
          <p:cNvSpPr/>
          <p:nvPr/>
        </p:nvSpPr>
        <p:spPr>
          <a:xfrm>
            <a:off x="3141802" y="4451005"/>
            <a:ext cx="5882928" cy="64633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368D2F7-CABD-4C42-A31D-8003BD3BE437}"/>
              </a:ext>
            </a:extLst>
          </p:cNvPr>
          <p:cNvSpPr txBox="1"/>
          <p:nvPr/>
        </p:nvSpPr>
        <p:spPr>
          <a:xfrm>
            <a:off x="8332306" y="4944795"/>
            <a:ext cx="302149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úspěšné změně hesla nezapomeneme smazat všechny požadavky na změnu hesla pro daného uživatele.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38B0B1B-0698-49A2-845E-CACD5CC1F780}"/>
              </a:ext>
            </a:extLst>
          </p:cNvPr>
          <p:cNvSpPr txBox="1"/>
          <p:nvPr/>
        </p:nvSpPr>
        <p:spPr>
          <a:xfrm>
            <a:off x="173317" y="5821959"/>
            <a:ext cx="533958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jste tuto prezentaci opravdu přečetli až sem, můžete si napsat o 1 bod za aktivitu. Tento požadavek zašlete na e-mail: stanislav.vojir@vse.cz</a:t>
            </a:r>
          </a:p>
        </p:txBody>
      </p:sp>
    </p:spTree>
    <p:extLst>
      <p:ext uri="{BB962C8B-B14F-4D97-AF65-F5344CB8AC3E}">
        <p14:creationId xmlns:p14="http://schemas.microsoft.com/office/powerpoint/2010/main" val="209816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DC30AA-D36C-4B24-A7C9-410492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66B045-2E70-4F13-9F8F-2F5D9B601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130452C-CC28-4892-8E8B-B7729A10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21FEE492-01EB-4F97-8980-BC44046FC7E1}"/>
              </a:ext>
            </a:extLst>
          </p:cNvPr>
          <p:cNvSpPr/>
          <p:nvPr/>
        </p:nvSpPr>
        <p:spPr>
          <a:xfrm>
            <a:off x="3136065" y="2879596"/>
            <a:ext cx="4943410" cy="26594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C0F5609-369A-40CF-ADC6-8EBE31748D9A}"/>
              </a:ext>
            </a:extLst>
          </p:cNvPr>
          <p:cNvSpPr txBox="1"/>
          <p:nvPr/>
        </p:nvSpPr>
        <p:spPr>
          <a:xfrm>
            <a:off x="7977266" y="2029445"/>
            <a:ext cx="348571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načteme údaje uživatele z databáze a rovnou jej přihlásíme.</a:t>
            </a:r>
          </a:p>
        </p:txBody>
      </p:sp>
    </p:spTree>
    <p:extLst>
      <p:ext uri="{BB962C8B-B14F-4D97-AF65-F5344CB8AC3E}">
        <p14:creationId xmlns:p14="http://schemas.microsoft.com/office/powerpoint/2010/main" val="179029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CBA173-80D1-4481-9734-29170096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 projektu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77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FD5D61-F0B2-4C66-AE22-85F41F7A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107697-A671-4CB2-888D-C66993C57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4631537-56D7-4DAF-9167-658406E3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F4DF2B-6261-4C18-A242-A98D10F69744}"/>
              </a:ext>
            </a:extLst>
          </p:cNvPr>
          <p:cNvSpPr/>
          <p:nvPr/>
        </p:nvSpPr>
        <p:spPr>
          <a:xfrm>
            <a:off x="2791508" y="3210358"/>
            <a:ext cx="4762231" cy="14773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D039FCA-7DC9-463D-9D61-8884CCB2184B}"/>
              </a:ext>
            </a:extLst>
          </p:cNvPr>
          <p:cNvSpPr txBox="1"/>
          <p:nvPr/>
        </p:nvSpPr>
        <p:spPr>
          <a:xfrm>
            <a:off x="5990131" y="1027906"/>
            <a:ext cx="6201869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Logiku změny zapomenutého hesla bychom měli hotovou. Ještě nám ale chybí uživateli viditelná část stránky.</a:t>
            </a:r>
          </a:p>
          <a:p>
            <a:endParaRPr lang="cs-CZ" dirty="0"/>
          </a:p>
          <a:p>
            <a:r>
              <a:rPr lang="cs-CZ" dirty="0"/>
              <a:t>Pokud byl kód vyhodnocen jako neplatný, zobrazíme jen příslušnou zprávu a odkaz pro návrat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846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D36BBF-056B-4792-AD4A-2E5EA6B9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D79D12-6E0E-45A4-90B4-FE48E41D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175E85-88C2-4711-A984-9679D458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2675F42-EA82-42FA-A614-BBFE4565C3A3}"/>
              </a:ext>
            </a:extLst>
          </p:cNvPr>
          <p:cNvSpPr/>
          <p:nvPr/>
        </p:nvSpPr>
        <p:spPr>
          <a:xfrm>
            <a:off x="1002464" y="3224154"/>
            <a:ext cx="8592109" cy="25272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95F8E0-DFB4-479E-A70A-B802C65853D8}"/>
              </a:ext>
            </a:extLst>
          </p:cNvPr>
          <p:cNvSpPr txBox="1"/>
          <p:nvPr/>
        </p:nvSpPr>
        <p:spPr>
          <a:xfrm>
            <a:off x="6559826" y="1221062"/>
            <a:ext cx="495616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byl zadaný kód pro změnu hesla platný, zobrazíme uživateli formulář pro zadání nového hesla a jeho potvrzení.</a:t>
            </a:r>
          </a:p>
          <a:p>
            <a:endParaRPr lang="cs-CZ" dirty="0"/>
          </a:p>
          <a:p>
            <a:r>
              <a:rPr lang="cs-CZ" dirty="0"/>
              <a:t>Všimněte si také zobrazení případné chyby v zadání nového hesla.</a:t>
            </a:r>
          </a:p>
        </p:txBody>
      </p:sp>
    </p:spTree>
    <p:extLst>
      <p:ext uri="{BB962C8B-B14F-4D97-AF65-F5344CB8AC3E}">
        <p14:creationId xmlns:p14="http://schemas.microsoft.com/office/powerpoint/2010/main" val="44108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503B0F-F9C2-48E6-B2B2-4A438AA4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029399-1C55-4DF3-B27F-970EE83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1592A8D-A8FD-4A7B-B7F8-2E4BCA76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B430E2B-3E1F-4153-B5FF-31B8AAD6B9BD}"/>
              </a:ext>
            </a:extLst>
          </p:cNvPr>
          <p:cNvSpPr/>
          <p:nvPr/>
        </p:nvSpPr>
        <p:spPr>
          <a:xfrm>
            <a:off x="1492796" y="3767899"/>
            <a:ext cx="5689882" cy="6318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A3EFF19-B4B7-4D26-90DD-5912B0EC8FC0}"/>
              </a:ext>
            </a:extLst>
          </p:cNvPr>
          <p:cNvSpPr txBox="1"/>
          <p:nvPr/>
        </p:nvSpPr>
        <p:spPr>
          <a:xfrm>
            <a:off x="7338756" y="3742339"/>
            <a:ext cx="4625870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formuláři pro změnu hesla nám už chybí jen poslední věc, tj. předání údajů z původního odkazu z mailu (ID uživatele a požadavku na změnu hesla a také bezpečnostní kód).</a:t>
            </a:r>
          </a:p>
          <a:p>
            <a:endParaRPr lang="cs-CZ" dirty="0"/>
          </a:p>
          <a:p>
            <a:r>
              <a:rPr lang="cs-CZ" dirty="0"/>
              <a:t>Pro jejich odeslání na server používáme </a:t>
            </a:r>
            <a:r>
              <a:rPr lang="cs-CZ" dirty="0" err="1"/>
              <a:t>hidden</a:t>
            </a:r>
            <a:r>
              <a:rPr lang="cs-CZ" dirty="0"/>
              <a:t> pole formuláře.</a:t>
            </a:r>
          </a:p>
        </p:txBody>
      </p:sp>
    </p:spTree>
    <p:extLst>
      <p:ext uri="{BB962C8B-B14F-4D97-AF65-F5344CB8AC3E}">
        <p14:creationId xmlns:p14="http://schemas.microsoft.com/office/powerpoint/2010/main" val="3972118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E276EE-6098-4E65-ADA2-A3BEA937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Hotovo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97CB75-412A-45B3-9D6F-3A53C79E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Vyzkoušejte aplikaci na serveru a doupravte ji podle svých představ.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A nebo se rovnou podívejte na navazující příklad, ve kterém doděláme do této aplikace ještě přihlašování pomocí Facebooku.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863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CEE97-3A4B-49C5-B02E-EE72E53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442AF2-33DF-4149-9CCE-58F3EC74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59CF4A-07F5-4A68-849E-3D203A43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046A45-8B09-4054-AB67-CCC8F71B880C}"/>
              </a:ext>
            </a:extLst>
          </p:cNvPr>
          <p:cNvSpPr txBox="1"/>
          <p:nvPr/>
        </p:nvSpPr>
        <p:spPr>
          <a:xfrm>
            <a:off x="6096000" y="740787"/>
            <a:ext cx="5818496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vrhnout na PHP část.</a:t>
            </a:r>
          </a:p>
          <a:p>
            <a:endParaRPr lang="cs-CZ" dirty="0"/>
          </a:p>
          <a:p>
            <a:r>
              <a:rPr lang="cs-CZ" dirty="0"/>
              <a:t>Nejprve si vytvoříme prázdný projekt a jako obvykle si nakonfigurujeme možnost jeho </a:t>
            </a:r>
            <a:r>
              <a:rPr lang="cs-CZ" dirty="0" err="1"/>
              <a:t>deploye</a:t>
            </a:r>
            <a:r>
              <a:rPr lang="cs-CZ" dirty="0"/>
              <a:t> na server eso.vse.cz.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7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BD73F7-FC97-434F-8A76-FD4CFF5C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523535-56CE-4BF0-9CED-E53B0AAFF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3AF8163-DA38-4D39-921D-33C27CB9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2FEA607-2B51-4C24-869E-EE327F980CE1}"/>
              </a:ext>
            </a:extLst>
          </p:cNvPr>
          <p:cNvSpPr txBox="1"/>
          <p:nvPr/>
        </p:nvSpPr>
        <p:spPr>
          <a:xfrm>
            <a:off x="6612834" y="4173100"/>
            <a:ext cx="52578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Jelikož budeme pro možnost obnovy hesel potřebovat posílat e-maily, začneme vývoj aplikace tím, že si v ní připravíme základ souboru </a:t>
            </a:r>
            <a:r>
              <a:rPr lang="cs-CZ" dirty="0" err="1"/>
              <a:t>composer.json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F756BD2-8FA9-4D51-93F3-54607723EEE5}"/>
              </a:ext>
            </a:extLst>
          </p:cNvPr>
          <p:cNvSpPr/>
          <p:nvPr/>
        </p:nvSpPr>
        <p:spPr>
          <a:xfrm>
            <a:off x="3585553" y="1140173"/>
            <a:ext cx="2815247" cy="259694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20DB06-4E9A-46EE-8480-D71A553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7B81B10-065D-40AC-99DE-0F0D2536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5C916EB-3D88-4E4B-89DC-6D64A820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4B9FC7A3-87CB-467A-9E62-5EC95D5D50A8}"/>
              </a:ext>
            </a:extLst>
          </p:cNvPr>
          <p:cNvSpPr/>
          <p:nvPr/>
        </p:nvSpPr>
        <p:spPr>
          <a:xfrm>
            <a:off x="1793790" y="5208104"/>
            <a:ext cx="2367393" cy="2350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B0A2D23-7D33-404A-A489-AC8F594C3847}"/>
              </a:ext>
            </a:extLst>
          </p:cNvPr>
          <p:cNvSpPr txBox="1"/>
          <p:nvPr/>
        </p:nvSpPr>
        <p:spPr>
          <a:xfrm>
            <a:off x="5539409" y="4173100"/>
            <a:ext cx="6331225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budeme potřebovat do závislostí načítaných </a:t>
            </a:r>
            <a:r>
              <a:rPr lang="cs-CZ" dirty="0" err="1"/>
              <a:t>composerem</a:t>
            </a:r>
            <a:r>
              <a:rPr lang="cs-CZ" dirty="0"/>
              <a:t> přidat knihovnu </a:t>
            </a:r>
            <a:r>
              <a:rPr lang="cs-CZ" dirty="0" err="1"/>
              <a:t>PHPMailer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Nejjednodušší variantou je otevřít terminál (příkazový řádek) a spustit v něm příkaz „</a:t>
            </a:r>
            <a:r>
              <a:rPr lang="cs-CZ" dirty="0" err="1"/>
              <a:t>composer</a:t>
            </a:r>
            <a:r>
              <a:rPr lang="cs-CZ" dirty="0"/>
              <a:t> </a:t>
            </a:r>
            <a:r>
              <a:rPr lang="cs-CZ" dirty="0" err="1"/>
              <a:t>require</a:t>
            </a:r>
            <a:r>
              <a:rPr lang="cs-CZ" dirty="0"/>
              <a:t> </a:t>
            </a:r>
            <a:r>
              <a:rPr lang="cs-CZ" dirty="0" err="1"/>
              <a:t>phpmailer</a:t>
            </a:r>
            <a:r>
              <a:rPr lang="cs-CZ" dirty="0"/>
              <a:t>/</a:t>
            </a:r>
            <a:r>
              <a:rPr lang="cs-CZ" dirty="0" err="1"/>
              <a:t>phpmailer</a:t>
            </a:r>
            <a:r>
              <a:rPr lang="cs-CZ" dirty="0"/>
              <a:t>“.</a:t>
            </a:r>
            <a:br>
              <a:rPr lang="cs-CZ" dirty="0"/>
            </a:br>
            <a:endParaRPr lang="cs-CZ" dirty="0"/>
          </a:p>
          <a:p>
            <a:r>
              <a:rPr lang="cs-CZ" dirty="0"/>
              <a:t>Alternativně ale můžeme instalaci provést také přes IDE, nebo např. tak, že si závislost ručně zapíšeme do </a:t>
            </a:r>
            <a:r>
              <a:rPr lang="cs-CZ" dirty="0" err="1"/>
              <a:t>composer.json</a:t>
            </a:r>
            <a:r>
              <a:rPr lang="cs-CZ" dirty="0"/>
              <a:t> a spustíme „</a:t>
            </a:r>
            <a:r>
              <a:rPr lang="cs-CZ" dirty="0" err="1"/>
              <a:t>composer</a:t>
            </a:r>
            <a:r>
              <a:rPr lang="cs-CZ" dirty="0"/>
              <a:t> update“.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0140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1893</Words>
  <Application>Microsoft Office PowerPoint</Application>
  <PresentationFormat>Širokoúhlá obrazovka</PresentationFormat>
  <Paragraphs>154</Paragraphs>
  <Slides>63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Motiv Office</vt:lpstr>
      <vt:lpstr>Ukázka přihlašování uživatelů s možností obnovy zapomenutého hesla</vt:lpstr>
      <vt:lpstr>Příprava databáze</vt:lpstr>
      <vt:lpstr>Prezentace aplikace PowerPoint</vt:lpstr>
      <vt:lpstr>Prezentace aplikace PowerPoint</vt:lpstr>
      <vt:lpstr>Prezentace aplikace PowerPoint</vt:lpstr>
      <vt:lpstr>Základ projektu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Registrace nového uživatele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Přihlašování uživatelů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Odhlášení uživatele</vt:lpstr>
      <vt:lpstr>Prezentace aplikace PowerPoint</vt:lpstr>
      <vt:lpstr>Jednoduchá homepage</vt:lpstr>
      <vt:lpstr>Prezentace aplikace PowerPoint</vt:lpstr>
      <vt:lpstr>Prezentace aplikace PowerPoint</vt:lpstr>
      <vt:lpstr>Stránka pro požadavek na obnovu hesla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Stránka pro změnu zapomenutého hesla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Hotovo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Ukázka přihlašování uživatelů s možností obnovy zapomenutého hesla</dc:title>
  <dc:creator>Stanislav Vojíř</dc:creator>
  <cp:lastModifiedBy>Stanislav Vojíř</cp:lastModifiedBy>
  <cp:revision>132</cp:revision>
  <dcterms:created xsi:type="dcterms:W3CDTF">2020-04-20T20:25:00Z</dcterms:created>
  <dcterms:modified xsi:type="dcterms:W3CDTF">2020-05-12T00:33:49Z</dcterms:modified>
</cp:coreProperties>
</file>